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  <p:embeddedFont>
      <p:font typeface="DM Sans Bold" panose="020B0604020202020204" charset="0"/>
      <p:regular r:id="rId17"/>
    </p:embeddedFont>
    <p:embeddedFont>
      <p:font typeface="N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8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svg"/><Relationship Id="rId5" Type="http://schemas.openxmlformats.org/officeDocument/2006/relationships/image" Target="../media/image40.sv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0949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996841" y="6516177"/>
            <a:ext cx="7913921" cy="236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</a:t>
            </a:r>
          </a:p>
          <a:p>
            <a:pPr algn="ctr">
              <a:lnSpc>
                <a:spcPts val="3727"/>
              </a:lnSpc>
            </a:pP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Md. Tushar Khan</a:t>
            </a:r>
          </a:p>
          <a:p>
            <a:pPr algn="ctr">
              <a:lnSpc>
                <a:spcPts val="3727"/>
              </a:lnSpc>
            </a:pP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Md. </a:t>
            </a:r>
            <a:r>
              <a:rPr lang="en-US" sz="2800" dirty="0" err="1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</a:t>
            </a:r>
          </a:p>
          <a:p>
            <a:pPr algn="ctr">
              <a:lnSpc>
                <a:spcPts val="3727"/>
              </a:lnSpc>
            </a:pP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Md. </a:t>
            </a:r>
            <a:r>
              <a:rPr lang="en-US" sz="2800" dirty="0" err="1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2800" dirty="0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2800" dirty="0" err="1">
                <a:solidFill>
                  <a:srgbClr val="56AEFF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2800" dirty="0">
              <a:solidFill>
                <a:srgbClr val="56AEFF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  <a:p>
            <a:pPr marL="0" lvl="0" indent="0" algn="ctr">
              <a:lnSpc>
                <a:spcPts val="3727"/>
              </a:lnSpc>
              <a:spcBef>
                <a:spcPct val="0"/>
              </a:spcBef>
            </a:pPr>
            <a:endParaRPr lang="en-US" sz="2800" dirty="0">
              <a:solidFill>
                <a:srgbClr val="56AEFF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83811" y="2257335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6841" y="2129729"/>
            <a:ext cx="10959085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8"/>
              </a:lnSpc>
            </a:pPr>
            <a:r>
              <a:rPr lang="en-US" sz="8407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STUDENT PORTAL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4887" y="3238421"/>
            <a:ext cx="9659937" cy="220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35469" y="2334469"/>
            <a:ext cx="7952531" cy="7952531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0775" r="-3931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62361" y="3232769"/>
            <a:ext cx="10434893" cy="264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86329"/>
            <a:ext cx="2318467" cy="4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86329"/>
            <a:ext cx="2318467" cy="4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420521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Implementation Plan and Outcomes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Final Outcomes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86329"/>
            <a:ext cx="2318467" cy="37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Features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9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189AFE-D1D0-43CC-AB62-F51BAC19E3BD}"/>
              </a:ext>
            </a:extLst>
          </p:cNvPr>
          <p:cNvSpPr txBox="1"/>
          <p:nvPr/>
        </p:nvSpPr>
        <p:spPr>
          <a:xfrm>
            <a:off x="11661429" y="9596124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76209" y="-359920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80284" y="1589236"/>
            <a:ext cx="9879016" cy="7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1469" y="2577761"/>
            <a:ext cx="6960365" cy="732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The </a:t>
            </a:r>
            <a:r>
              <a:rPr lang="en-US" sz="2800" b="1" dirty="0">
                <a:solidFill>
                  <a:srgbClr val="00B0F0"/>
                </a:solidFill>
              </a:rPr>
              <a:t>Student Portal Management System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is a desktop-based application developed using </a:t>
            </a:r>
            <a:r>
              <a:rPr lang="en-US" sz="2800" b="1" dirty="0">
                <a:solidFill>
                  <a:srgbClr val="00B0F0"/>
                </a:solidFill>
              </a:rPr>
              <a:t>C++ and the Qt framework</a:t>
            </a:r>
            <a:r>
              <a:rPr lang="en-US" sz="2800" dirty="0">
                <a:solidFill>
                  <a:schemeClr val="bg1"/>
                </a:solidFill>
              </a:rPr>
              <a:t>, aimed at streamlining student data management in educational institutions. It enables students to securely </a:t>
            </a:r>
            <a:r>
              <a:rPr lang="en-US" sz="2800" b="1" dirty="0">
                <a:solidFill>
                  <a:srgbClr val="00B0F0"/>
                </a:solidFill>
              </a:rPr>
              <a:t>register, log in</a:t>
            </a:r>
            <a:r>
              <a:rPr lang="en-US" sz="2800" dirty="0">
                <a:solidFill>
                  <a:schemeClr val="bg1"/>
                </a:solidFill>
              </a:rPr>
              <a:t>, and manage their </a:t>
            </a:r>
            <a:r>
              <a:rPr lang="en-US" sz="2800" b="1" dirty="0">
                <a:solidFill>
                  <a:srgbClr val="00B0F0"/>
                </a:solidFill>
              </a:rPr>
              <a:t>personal and academic information</a:t>
            </a:r>
            <a:r>
              <a:rPr lang="en-US" sz="2800" dirty="0">
                <a:solidFill>
                  <a:schemeClr val="bg1"/>
                </a:solidFill>
              </a:rPr>
              <a:t> through an intuitive graphical interface.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The system replaces traditional manual processes with a digital solution that ensures </a:t>
            </a:r>
            <a:r>
              <a:rPr lang="en-US" sz="2800" b="1" dirty="0">
                <a:solidFill>
                  <a:srgbClr val="00B0F0"/>
                </a:solidFill>
              </a:rPr>
              <a:t>data consistency, security, and accessibility</a:t>
            </a:r>
            <a:r>
              <a:rPr lang="en-US" sz="2800" dirty="0">
                <a:solidFill>
                  <a:schemeClr val="bg1"/>
                </a:solidFill>
              </a:rPr>
              <a:t>. Core features include secure authentication, profile management, document uploads, and persistent storage using </a:t>
            </a:r>
            <a:r>
              <a:rPr lang="en-US" sz="2800" b="1" dirty="0">
                <a:solidFill>
                  <a:srgbClr val="00B0F0"/>
                </a:solidFill>
              </a:rPr>
              <a:t>CSV files</a:t>
            </a:r>
            <a:r>
              <a:rPr lang="en-US" sz="2800" dirty="0">
                <a:solidFill>
                  <a:schemeClr val="bg1"/>
                </a:solidFill>
              </a:rPr>
              <a:t>. This project showcases the practical application of object-oriented programming, GUI design, and file handling in a real-world context.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B2183-132D-40F0-81C2-6C2E0D04ED83}"/>
              </a:ext>
            </a:extLst>
          </p:cNvPr>
          <p:cNvSpPr txBox="1"/>
          <p:nvPr/>
        </p:nvSpPr>
        <p:spPr>
          <a:xfrm>
            <a:off x="11661429" y="9596124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7135" y="2776133"/>
            <a:ext cx="4478738" cy="1274966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27115" y="4051099"/>
            <a:ext cx="4478738" cy="1274966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82147" y="5326064"/>
            <a:ext cx="4478738" cy="1274966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42126" y="6601030"/>
            <a:ext cx="4478738" cy="1274966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2147" y="7871497"/>
            <a:ext cx="4478738" cy="1274966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789293" y="4314487"/>
            <a:ext cx="2954381" cy="6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4043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Login Panel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33596" y="3033107"/>
            <a:ext cx="3552092" cy="6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2"/>
              </a:lnSpc>
            </a:pPr>
            <a:r>
              <a:rPr lang="en-US" sz="4151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Info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6068" y="5717061"/>
            <a:ext cx="3970897" cy="55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1"/>
              </a:lnSpc>
              <a:spcBef>
                <a:spcPct val="0"/>
              </a:spcBef>
            </a:pPr>
            <a:r>
              <a:rPr lang="en-US" sz="3290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CGPA calculator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91025" y="6714891"/>
            <a:ext cx="3500117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Course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91492" y="8013447"/>
            <a:ext cx="295438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Payment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Parking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652085" y="1019175"/>
            <a:ext cx="6977998" cy="170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5"/>
              </a:lnSpc>
              <a:spcBef>
                <a:spcPct val="0"/>
              </a:spcBef>
            </a:pPr>
            <a:r>
              <a:rPr lang="en-US" sz="5521" b="1">
                <a:solidFill>
                  <a:srgbClr val="4BD1FB"/>
                </a:solidFill>
                <a:latin typeface="Now Bold"/>
                <a:ea typeface="Now Bold"/>
                <a:cs typeface="Now Bold"/>
                <a:sym typeface="Now Bold"/>
              </a:rPr>
              <a:t>KEY FUNCTIONALITY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5F78CD-BFDA-4D26-B767-FF20D56C25A8}"/>
              </a:ext>
            </a:extLst>
          </p:cNvPr>
          <p:cNvSpPr txBox="1"/>
          <p:nvPr/>
        </p:nvSpPr>
        <p:spPr>
          <a:xfrm>
            <a:off x="11661429" y="9596124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C64E064E-1623-4857-9834-2EF5CC71059E}"/>
              </a:ext>
            </a:extLst>
          </p:cNvPr>
          <p:cNvSpPr txBox="1"/>
          <p:nvPr/>
        </p:nvSpPr>
        <p:spPr>
          <a:xfrm rot="10800000">
            <a:off x="6858573" y="9121443"/>
            <a:ext cx="3925217" cy="10279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96623" y="1779083"/>
            <a:ext cx="5801499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3666" y="440837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666" y="555679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3666" y="6702799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3666" y="785121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91320" y="4456760"/>
            <a:ext cx="6345242" cy="99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of traditional student record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91320" y="5714082"/>
            <a:ext cx="6345242" cy="57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3"/>
              </a:lnSpc>
              <a:spcBef>
                <a:spcPct val="0"/>
              </a:spcBef>
            </a:pPr>
            <a:r>
              <a:rPr lang="en-US" sz="34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Security Concerns</a:t>
            </a:r>
          </a:p>
        </p:txBody>
      </p:sp>
      <p:sp>
        <p:nvSpPr>
          <p:cNvPr id="22" name="AutoShape 22"/>
          <p:cNvSpPr/>
          <p:nvPr/>
        </p:nvSpPr>
        <p:spPr>
          <a:xfrm flipH="1" flipV="1">
            <a:off x="2750911" y="5498629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2687955" y="663384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2687955" y="777115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2845060" y="2944218"/>
            <a:ext cx="705108" cy="1053830"/>
          </a:xfrm>
          <a:custGeom>
            <a:avLst/>
            <a:gdLst/>
            <a:ahLst/>
            <a:cxnLst/>
            <a:rect l="l" t="t" r="r" b="b"/>
            <a:pathLst>
              <a:path w="705108" h="1053830">
                <a:moveTo>
                  <a:pt x="0" y="0"/>
                </a:moveTo>
                <a:lnTo>
                  <a:pt x="705109" y="0"/>
                </a:lnTo>
                <a:lnTo>
                  <a:pt x="705109" y="1053830"/>
                </a:lnTo>
                <a:lnTo>
                  <a:pt x="0" y="1053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491320" y="6786757"/>
            <a:ext cx="6345242" cy="56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5"/>
              </a:lnSpc>
              <a:spcBef>
                <a:spcPct val="0"/>
              </a:spcBef>
            </a:pPr>
            <a:r>
              <a:rPr lang="en-US" sz="33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errors, Inefficiencies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91320" y="7860743"/>
            <a:ext cx="6345242" cy="55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7"/>
              </a:lnSpc>
              <a:spcBef>
                <a:spcPct val="0"/>
              </a:spcBef>
            </a:pPr>
            <a:r>
              <a:rPr lang="en-US" sz="3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Need for an automated system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6F9050-2F3D-4DE7-92D6-2B899F508F5B}"/>
              </a:ext>
            </a:extLst>
          </p:cNvPr>
          <p:cNvSpPr txBox="1"/>
          <p:nvPr/>
        </p:nvSpPr>
        <p:spPr>
          <a:xfrm>
            <a:off x="11661429" y="9596124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18828" y="9762071"/>
            <a:ext cx="3250345" cy="320972"/>
          </a:xfrm>
          <a:custGeom>
            <a:avLst/>
            <a:gdLst/>
            <a:ahLst/>
            <a:cxnLst/>
            <a:rect l="l" t="t" r="r" b="b"/>
            <a:pathLst>
              <a:path w="3250345" h="320972">
                <a:moveTo>
                  <a:pt x="0" y="0"/>
                </a:moveTo>
                <a:lnTo>
                  <a:pt x="3250344" y="0"/>
                </a:lnTo>
                <a:lnTo>
                  <a:pt x="3250344" y="320971"/>
                </a:lnTo>
                <a:lnTo>
                  <a:pt x="0" y="32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5984" y="6597348"/>
            <a:ext cx="3233218" cy="3164722"/>
            <a:chOff x="0" y="0"/>
            <a:chExt cx="1131733" cy="11077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38223" tIns="38223" rIns="38223" bIns="38223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88472" y="6597348"/>
            <a:ext cx="3253148" cy="3485694"/>
            <a:chOff x="0" y="0"/>
            <a:chExt cx="4337530" cy="4647592"/>
          </a:xfrm>
        </p:grpSpPr>
        <p:sp>
          <p:nvSpPr>
            <p:cNvPr id="9" name="Freeform 9"/>
            <p:cNvSpPr/>
            <p:nvPr/>
          </p:nvSpPr>
          <p:spPr>
            <a:xfrm>
              <a:off x="3737" y="4219630"/>
              <a:ext cx="4333793" cy="427962"/>
            </a:xfrm>
            <a:custGeom>
              <a:avLst/>
              <a:gdLst/>
              <a:ahLst/>
              <a:cxnLst/>
              <a:rect l="l" t="t" r="r" b="b"/>
              <a:pathLst>
                <a:path w="4333793" h="427962">
                  <a:moveTo>
                    <a:pt x="0" y="0"/>
                  </a:moveTo>
                  <a:lnTo>
                    <a:pt x="4333793" y="0"/>
                  </a:lnTo>
                  <a:lnTo>
                    <a:pt x="4333793" y="427962"/>
                  </a:lnTo>
                  <a:lnTo>
                    <a:pt x="0" y="427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9999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4310958" cy="4219630"/>
              <a:chOff x="0" y="0"/>
              <a:chExt cx="1131733" cy="110775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33" cy="1107757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107757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07757"/>
                    </a:lnTo>
                    <a:lnTo>
                      <a:pt x="0" y="1107757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131733" cy="11458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683816" y="9656461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240224" y="6597348"/>
            <a:ext cx="3206994" cy="3139053"/>
            <a:chOff x="0" y="0"/>
            <a:chExt cx="1130748" cy="11067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748" cy="1106793"/>
            </a:xfrm>
            <a:custGeom>
              <a:avLst/>
              <a:gdLst/>
              <a:ahLst/>
              <a:cxnLst/>
              <a:rect l="l" t="t" r="r" b="b"/>
              <a:pathLst>
                <a:path w="1130748" h="1106793">
                  <a:moveTo>
                    <a:pt x="0" y="0"/>
                  </a:moveTo>
                  <a:lnTo>
                    <a:pt x="1130748" y="0"/>
                  </a:lnTo>
                  <a:lnTo>
                    <a:pt x="1130748" y="1106793"/>
                  </a:lnTo>
                  <a:lnTo>
                    <a:pt x="0" y="110679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30748" cy="1144893"/>
            </a:xfrm>
            <a:prstGeom prst="rect">
              <a:avLst/>
            </a:prstGeom>
          </p:spPr>
          <p:txBody>
            <a:bodyPr lIns="37946" tIns="37946" rIns="37946" bIns="37946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676857" y="6730609"/>
            <a:ext cx="3250345" cy="320972"/>
          </a:xfrm>
          <a:custGeom>
            <a:avLst/>
            <a:gdLst/>
            <a:ahLst/>
            <a:cxnLst/>
            <a:rect l="l" t="t" r="r" b="b"/>
            <a:pathLst>
              <a:path w="3250345" h="320972">
                <a:moveTo>
                  <a:pt x="0" y="0"/>
                </a:moveTo>
                <a:lnTo>
                  <a:pt x="3250344" y="0"/>
                </a:lnTo>
                <a:lnTo>
                  <a:pt x="3250344" y="320971"/>
                </a:lnTo>
                <a:lnTo>
                  <a:pt x="0" y="32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684013" y="3565886"/>
            <a:ext cx="3233218" cy="3164722"/>
            <a:chOff x="0" y="0"/>
            <a:chExt cx="1131733" cy="11077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38223" tIns="38223" rIns="38223" bIns="38223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742814" y="3792134"/>
            <a:ext cx="1115617" cy="1134176"/>
          </a:xfrm>
          <a:custGeom>
            <a:avLst/>
            <a:gdLst/>
            <a:ahLst/>
            <a:cxnLst/>
            <a:rect l="l" t="t" r="r" b="b"/>
            <a:pathLst>
              <a:path w="1115617" h="1134176">
                <a:moveTo>
                  <a:pt x="0" y="0"/>
                </a:moveTo>
                <a:lnTo>
                  <a:pt x="1115617" y="0"/>
                </a:lnTo>
                <a:lnTo>
                  <a:pt x="1115617" y="1134176"/>
                </a:lnTo>
                <a:lnTo>
                  <a:pt x="0" y="113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407248" y="6634882"/>
            <a:ext cx="3250345" cy="320972"/>
          </a:xfrm>
          <a:custGeom>
            <a:avLst/>
            <a:gdLst/>
            <a:ahLst/>
            <a:cxnLst/>
            <a:rect l="l" t="t" r="r" b="b"/>
            <a:pathLst>
              <a:path w="3250345" h="320972">
                <a:moveTo>
                  <a:pt x="0" y="0"/>
                </a:moveTo>
                <a:lnTo>
                  <a:pt x="3250345" y="0"/>
                </a:lnTo>
                <a:lnTo>
                  <a:pt x="3250345" y="320972"/>
                </a:lnTo>
                <a:lnTo>
                  <a:pt x="0" y="32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414405" y="3470160"/>
            <a:ext cx="3233218" cy="3164722"/>
            <a:chOff x="0" y="0"/>
            <a:chExt cx="1131733" cy="11077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38223" tIns="38223" rIns="38223" bIns="38223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740733" y="6902471"/>
            <a:ext cx="803721" cy="1096890"/>
          </a:xfrm>
          <a:custGeom>
            <a:avLst/>
            <a:gdLst/>
            <a:ahLst/>
            <a:cxnLst/>
            <a:rect l="l" t="t" r="r" b="b"/>
            <a:pathLst>
              <a:path w="803721" h="1096890">
                <a:moveTo>
                  <a:pt x="0" y="0"/>
                </a:moveTo>
                <a:lnTo>
                  <a:pt x="803721" y="0"/>
                </a:lnTo>
                <a:lnTo>
                  <a:pt x="803721" y="1096890"/>
                </a:lnTo>
                <a:lnTo>
                  <a:pt x="0" y="1096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7" name="Table 27"/>
          <p:cNvGraphicFramePr>
            <a:graphicFrameLocks noGrp="1"/>
          </p:cNvGraphicFramePr>
          <p:nvPr/>
        </p:nvGraphicFramePr>
        <p:xfrm>
          <a:off x="11221122" y="3792134"/>
          <a:ext cx="359910" cy="714216"/>
        </p:xfrm>
        <a:graphic>
          <a:graphicData uri="http://schemas.openxmlformats.org/drawingml/2006/table">
            <a:tbl>
              <a:tblPr/>
              <a:tblGrid>
                <a:gridCol w="11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6"/>
                        </a:lnSpc>
                        <a:defRPr/>
                      </a:pPr>
                      <a:endParaRPr lang="en-US" sz="1100"/>
                    </a:p>
                  </a:txBody>
                  <a:tcPr marL="42255" marR="42255" marT="42255" marB="42255" anchor="ctr">
                    <a:lnL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Freeform 28"/>
          <p:cNvSpPr/>
          <p:nvPr/>
        </p:nvSpPr>
        <p:spPr>
          <a:xfrm>
            <a:off x="13657593" y="6891094"/>
            <a:ext cx="1418797" cy="1174137"/>
          </a:xfrm>
          <a:custGeom>
            <a:avLst/>
            <a:gdLst/>
            <a:ahLst/>
            <a:cxnLst/>
            <a:rect l="l" t="t" r="r" b="b"/>
            <a:pathLst>
              <a:path w="1418797" h="1174137">
                <a:moveTo>
                  <a:pt x="0" y="0"/>
                </a:moveTo>
                <a:lnTo>
                  <a:pt x="1418797" y="0"/>
                </a:lnTo>
                <a:lnTo>
                  <a:pt x="1418797" y="1174138"/>
                </a:lnTo>
                <a:lnTo>
                  <a:pt x="0" y="1174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464154" y="6941833"/>
            <a:ext cx="759133" cy="1006080"/>
          </a:xfrm>
          <a:custGeom>
            <a:avLst/>
            <a:gdLst/>
            <a:ahLst/>
            <a:cxnLst/>
            <a:rect l="l" t="t" r="r" b="b"/>
            <a:pathLst>
              <a:path w="759133" h="1006080">
                <a:moveTo>
                  <a:pt x="0" y="0"/>
                </a:moveTo>
                <a:lnTo>
                  <a:pt x="759133" y="0"/>
                </a:lnTo>
                <a:lnTo>
                  <a:pt x="759133" y="1006080"/>
                </a:lnTo>
                <a:lnTo>
                  <a:pt x="0" y="1006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599442" y="1235595"/>
            <a:ext cx="10680787" cy="17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11"/>
              </a:lnSpc>
              <a:spcBef>
                <a:spcPct val="0"/>
              </a:spcBef>
            </a:pPr>
            <a:r>
              <a:rPr lang="en-US" sz="56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OBJECTIVES &amp; SYSTEM 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39835" y="8513154"/>
            <a:ext cx="2408330" cy="2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2"/>
              </a:lnSpc>
              <a:spcBef>
                <a:spcPct val="0"/>
              </a:spcBef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2561857" y="8281288"/>
            <a:ext cx="2563727" cy="99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6"/>
              </a:lnSpc>
              <a:spcBef>
                <a:spcPct val="0"/>
              </a:spcBef>
            </a:pPr>
            <a:r>
              <a:rPr lang="en-US" sz="2918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Login Panel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76319" y="5103216"/>
            <a:ext cx="2882212" cy="121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330" b="1" dirty="0">
                <a:solidFill>
                  <a:srgbClr val="FF66C4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Information Record Dashboard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01488" y="8290813"/>
            <a:ext cx="2882212" cy="92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68"/>
              </a:lnSpc>
              <a:spcBef>
                <a:spcPct val="0"/>
              </a:spcBef>
            </a:pPr>
            <a:r>
              <a:rPr lang="en-US" sz="2730" b="1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 Automated CGPA calculator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83699" y="5221301"/>
            <a:ext cx="2882212" cy="97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6"/>
              </a:lnSpc>
              <a:spcBef>
                <a:spcPct val="0"/>
              </a:spcBef>
            </a:pPr>
            <a:r>
              <a:rPr lang="en-US" sz="2830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 Excel-based data storage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16628" y="8281288"/>
            <a:ext cx="2882212" cy="97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6"/>
              </a:lnSpc>
              <a:spcBef>
                <a:spcPct val="0"/>
              </a:spcBef>
            </a:pPr>
            <a:r>
              <a:rPr lang="en-US" sz="2830" b="1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rPr>
              <a:t>GUI for user-friendly access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7C2B18-1003-4945-9303-9393E59FC70A}"/>
              </a:ext>
            </a:extLst>
          </p:cNvPr>
          <p:cNvSpPr txBox="1"/>
          <p:nvPr/>
        </p:nvSpPr>
        <p:spPr>
          <a:xfrm>
            <a:off x="11661429" y="9749171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897247" y="3525985"/>
            <a:ext cx="3956087" cy="135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GUI Framework:</a:t>
            </a:r>
          </a:p>
          <a:p>
            <a:pPr marL="0" lvl="0" indent="0" algn="l">
              <a:lnSpc>
                <a:spcPts val="3609"/>
              </a:lnSpc>
              <a:spcBef>
                <a:spcPct val="0"/>
              </a:spcBef>
            </a:pPr>
            <a:r>
              <a:rPr lang="en-US" sz="26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Qt for cross-platform GUI development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7621691" y="3573610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969254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74395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7415504" y="6185244"/>
            <a:ext cx="1043593" cy="1046383"/>
          </a:xfrm>
          <a:custGeom>
            <a:avLst/>
            <a:gdLst/>
            <a:ahLst/>
            <a:cxnLst/>
            <a:rect l="l" t="t" r="r" b="b"/>
            <a:pathLst>
              <a:path w="1043593" h="1046383">
                <a:moveTo>
                  <a:pt x="0" y="0"/>
                </a:moveTo>
                <a:lnTo>
                  <a:pt x="1043593" y="0"/>
                </a:lnTo>
                <a:lnTo>
                  <a:pt x="1043593" y="1046383"/>
                </a:lnTo>
                <a:lnTo>
                  <a:pt x="0" y="1046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14697" y="5395520"/>
            <a:ext cx="5887843" cy="1054250"/>
            <a:chOff x="0" y="0"/>
            <a:chExt cx="7850458" cy="14056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38074" cy="1405667"/>
            </a:xfrm>
            <a:custGeom>
              <a:avLst/>
              <a:gdLst/>
              <a:ahLst/>
              <a:cxnLst/>
              <a:rect l="l" t="t" r="r" b="b"/>
              <a:pathLst>
                <a:path w="1738074" h="1405667">
                  <a:moveTo>
                    <a:pt x="0" y="0"/>
                  </a:moveTo>
                  <a:lnTo>
                    <a:pt x="1738074" y="0"/>
                  </a:lnTo>
                  <a:lnTo>
                    <a:pt x="1738074" y="1405667"/>
                  </a:lnTo>
                  <a:lnTo>
                    <a:pt x="0" y="140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189395" y="105341"/>
              <a:ext cx="5661063" cy="1281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3"/>
                </a:lnSpc>
                <a:spcBef>
                  <a:spcPct val="0"/>
                </a:spcBef>
              </a:pPr>
              <a:r>
                <a:rPr lang="en-US" sz="2836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Authentication: Secure hashing techniques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24195" y="1028700"/>
            <a:ext cx="6977998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45"/>
              </a:lnSpc>
              <a:spcBef>
                <a:spcPct val="0"/>
              </a:spcBef>
            </a:pPr>
            <a:r>
              <a:rPr lang="en-US" sz="5121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TECHNOLOGY STACK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64361" y="2931154"/>
            <a:ext cx="4245797" cy="134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7"/>
              </a:lnSpc>
              <a:spcBef>
                <a:spcPct val="0"/>
              </a:spcBef>
            </a:pPr>
            <a:r>
              <a:rPr lang="en-US" sz="26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Programming Language: C++ (OOP principles, STL for data handling)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87697" y="6137619"/>
            <a:ext cx="3701133" cy="95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25"/>
              </a:lnSpc>
              <a:spcBef>
                <a:spcPct val="0"/>
              </a:spcBef>
            </a:pPr>
            <a:r>
              <a:rPr lang="en-US" sz="27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Database: CSV/Excel file integration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1FAC8-4668-4F79-83EC-58067663FA8C}"/>
              </a:ext>
            </a:extLst>
          </p:cNvPr>
          <p:cNvSpPr txBox="1"/>
          <p:nvPr/>
        </p:nvSpPr>
        <p:spPr>
          <a:xfrm>
            <a:off x="11661429" y="9596124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72600"/>
            <a:ext cx="8245699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7"/>
              </a:lnSpc>
              <a:spcBef>
                <a:spcPct val="0"/>
              </a:spcBef>
            </a:pPr>
            <a:r>
              <a:rPr lang="en-US" sz="48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IMPLEMENTATION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848059" y="4149427"/>
            <a:ext cx="8735422" cy="1213783"/>
            <a:chOff x="0" y="0"/>
            <a:chExt cx="11647230" cy="1618378"/>
          </a:xfrm>
        </p:grpSpPr>
        <p:sp>
          <p:nvSpPr>
            <p:cNvPr id="8" name="TextBox 8"/>
            <p:cNvSpPr txBox="1"/>
            <p:nvPr/>
          </p:nvSpPr>
          <p:spPr>
            <a:xfrm>
              <a:off x="2537092" y="-57150"/>
              <a:ext cx="5675110" cy="818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3757" b="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Phase 1: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586628"/>
              <a:ext cx="11647230" cy="0"/>
            </a:xfrm>
            <a:prstGeom prst="line">
              <a:avLst/>
            </a:prstGeom>
            <a:ln w="635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64767" y="738249"/>
              <a:ext cx="9783049" cy="663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1"/>
                </a:lnSpc>
                <a:spcBef>
                  <a:spcPct val="0"/>
                </a:spcBef>
              </a:pPr>
              <a:r>
                <a:rPr lang="en-US" sz="3015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System Design &amp; Requirement Analysis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87604" y="5477567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2: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848059" y="6819564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5547127" y="6074116"/>
            <a:ext cx="7337287" cy="5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87604" y="7071977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3:</a:t>
            </a:r>
          </a:p>
        </p:txBody>
      </p:sp>
      <p:sp>
        <p:nvSpPr>
          <p:cNvPr id="15" name="AutoShape 15"/>
          <p:cNvSpPr/>
          <p:nvPr/>
        </p:nvSpPr>
        <p:spPr>
          <a:xfrm>
            <a:off x="4848059" y="841440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5547127" y="7671875"/>
            <a:ext cx="7337287" cy="5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Testing &amp; Debugging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87604" y="8594258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Phase 4:</a:t>
            </a:r>
          </a:p>
        </p:txBody>
      </p:sp>
      <p:sp>
        <p:nvSpPr>
          <p:cNvPr id="18" name="AutoShape 18"/>
          <p:cNvSpPr/>
          <p:nvPr/>
        </p:nvSpPr>
        <p:spPr>
          <a:xfrm>
            <a:off x="4848059" y="9841379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547127" y="9190807"/>
            <a:ext cx="7337287" cy="5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1"/>
              </a:lnSpc>
              <a:spcBef>
                <a:spcPct val="0"/>
              </a:spcBef>
            </a:pPr>
            <a:r>
              <a:rPr lang="en-US" sz="30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Deployment &amp; Maintenance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4E0F1-3FC1-4A88-A4EF-A6D511197BF1}"/>
              </a:ext>
            </a:extLst>
          </p:cNvPr>
          <p:cNvSpPr txBox="1"/>
          <p:nvPr/>
        </p:nvSpPr>
        <p:spPr>
          <a:xfrm>
            <a:off x="11661429" y="9684670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830509" y="341288"/>
            <a:ext cx="8457192" cy="202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FINAL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OUTCOMES</a:t>
            </a:r>
          </a:p>
        </p:txBody>
      </p:sp>
      <p:sp>
        <p:nvSpPr>
          <p:cNvPr id="6" name="Freeform 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0465" y="285738"/>
            <a:ext cx="1814253" cy="2057400"/>
          </a:xfrm>
          <a:custGeom>
            <a:avLst/>
            <a:gdLst/>
            <a:ahLst/>
            <a:cxnLst/>
            <a:rect l="l" t="t" r="r" b="b"/>
            <a:pathLst>
              <a:path w="1814253" h="2057400">
                <a:moveTo>
                  <a:pt x="0" y="0"/>
                </a:moveTo>
                <a:lnTo>
                  <a:pt x="1814253" y="0"/>
                </a:lnTo>
                <a:lnTo>
                  <a:pt x="18142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FAD75-33FB-4A4B-8360-96AC93CDD596}"/>
              </a:ext>
            </a:extLst>
          </p:cNvPr>
          <p:cNvSpPr txBox="1"/>
          <p:nvPr/>
        </p:nvSpPr>
        <p:spPr>
          <a:xfrm>
            <a:off x="11661429" y="9740107"/>
            <a:ext cx="6626571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727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Presented by: 1. Md. Tushar Khan 2.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Minhaz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Ahamed Rohan 3. Md.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Ashike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DM Sans Italics"/>
                <a:cs typeface="Times New Roman" panose="02020603050405020304" pitchFamily="18" charset="0"/>
                <a:sym typeface="DM Sans Italics"/>
              </a:rPr>
              <a:t>Rabby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DM Sans Italics"/>
              <a:cs typeface="Times New Roman" panose="02020603050405020304" pitchFamily="18" charset="0"/>
              <a:sym typeface="DM Sans Itali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FCC24-E859-47EF-8C5C-C7FA03AAEBBE}"/>
              </a:ext>
            </a:extLst>
          </p:cNvPr>
          <p:cNvSpPr txBox="1"/>
          <p:nvPr/>
        </p:nvSpPr>
        <p:spPr>
          <a:xfrm>
            <a:off x="5196385" y="2366971"/>
            <a:ext cx="13091615" cy="7521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Student Authentication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Implemented a reliable login and signup system with password hashing, ensuring data privacy and protection.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Dashboard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Created an intuitive dashboard where students can view and manage their personal and academic details with ease.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Data Storage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Successfully integrated CSV-based data handling to store and retrieve user information, enabling persistent and organized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recordkeeping.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Photo &amp; Document Uploads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Enabled students to upload their profile images and important documents, enriching the information management system.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	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Functional GUI with Qt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     Designed and implemented a responsive and modern GUI using the Qt framework, improving the overall user 			          experience.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Modular Codebase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Developed with a modular design using object-oriented principles, making the system scalable for future 				     feature additions like course management or fee payment.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✅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 of Concepts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Applied real-world programming skills including file I/O, data validation, and event-driven 					programming within a professional software development environment.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677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DM Sans</vt:lpstr>
      <vt:lpstr>Calibri</vt:lpstr>
      <vt:lpstr>DM Sans Bold</vt:lpstr>
      <vt:lpstr>Now Bold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PORTAL</dc:title>
  <dc:creator>GCC</dc:creator>
  <cp:lastModifiedBy>GCC</cp:lastModifiedBy>
  <cp:revision>5</cp:revision>
  <dcterms:created xsi:type="dcterms:W3CDTF">2006-08-16T00:00:00Z</dcterms:created>
  <dcterms:modified xsi:type="dcterms:W3CDTF">2025-04-15T08:02:12Z</dcterms:modified>
  <dc:identifier>DAGex8kbwF8</dc:identifier>
</cp:coreProperties>
</file>